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6" r:id="rId4"/>
    <p:sldMasterId id="2147483657" r:id="rId5"/>
    <p:sldMasterId id="2147483658" r:id="rId6"/>
    <p:sldMasterId id="214748365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6858000" cx="9144000"/>
  <p:notesSz cx="6858000" cy="9144000"/>
  <p:embeddedFontLst>
    <p:embeddedFont>
      <p:font typeface="Playfair Display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000000"/>
          </p15:clr>
        </p15:guide>
        <p15:guide id="2" pos="5759">
          <p15:clr>
            <a:srgbClr val="000000"/>
          </p15:clr>
        </p15:guide>
        <p15:guide id="3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5759"/>
        <p:guide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PlayfairDisplay-regular.fntdata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PlayfairDisplay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-bold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125537" y="4343400"/>
            <a:ext cx="46069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6022975" y="8686800"/>
            <a:ext cx="8350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1125537" y="4343400"/>
            <a:ext cx="46069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c3c5c91dc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c3c5c91dc_0_1:notes"/>
          <p:cNvSpPr txBox="1"/>
          <p:nvPr>
            <p:ph idx="1" type="body"/>
          </p:nvPr>
        </p:nvSpPr>
        <p:spPr>
          <a:xfrm>
            <a:off x="1125537" y="4343400"/>
            <a:ext cx="4606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4c3c5c91dc_0_1:notes"/>
          <p:cNvSpPr txBox="1"/>
          <p:nvPr>
            <p:ph idx="12" type="sldNum"/>
          </p:nvPr>
        </p:nvSpPr>
        <p:spPr>
          <a:xfrm>
            <a:off x="6022975" y="8686800"/>
            <a:ext cx="8349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c3c5c91dc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c3c5c91dc_0_9:notes"/>
          <p:cNvSpPr txBox="1"/>
          <p:nvPr>
            <p:ph idx="1" type="body"/>
          </p:nvPr>
        </p:nvSpPr>
        <p:spPr>
          <a:xfrm>
            <a:off x="1125537" y="4343400"/>
            <a:ext cx="4606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4c3c5c91dc_0_9:notes"/>
          <p:cNvSpPr txBox="1"/>
          <p:nvPr>
            <p:ph idx="12" type="sldNum"/>
          </p:nvPr>
        </p:nvSpPr>
        <p:spPr>
          <a:xfrm>
            <a:off x="6022975" y="8686800"/>
            <a:ext cx="8349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1125537" y="4343400"/>
            <a:ext cx="46069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1125537" y="4343400"/>
            <a:ext cx="46069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1125537" y="4343400"/>
            <a:ext cx="460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 txBox="1"/>
          <p:nvPr>
            <p:ph idx="12" type="sldNum"/>
          </p:nvPr>
        </p:nvSpPr>
        <p:spPr>
          <a:xfrm>
            <a:off x="6022975" y="8686800"/>
            <a:ext cx="83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1125537" y="4343400"/>
            <a:ext cx="46069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1125537" y="4343400"/>
            <a:ext cx="46069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1125537" y="4343400"/>
            <a:ext cx="46069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1125537" y="4343400"/>
            <a:ext cx="46069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1125537" y="4343400"/>
            <a:ext cx="46069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1125537" y="4343400"/>
            <a:ext cx="46069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1125537" y="4343400"/>
            <a:ext cx="46069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c3c5c91dc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c3c5c91dc_0_17:notes"/>
          <p:cNvSpPr txBox="1"/>
          <p:nvPr>
            <p:ph idx="1" type="body"/>
          </p:nvPr>
        </p:nvSpPr>
        <p:spPr>
          <a:xfrm>
            <a:off x="1125537" y="4343400"/>
            <a:ext cx="46068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4c3c5c91dc_0_17:notes"/>
          <p:cNvSpPr txBox="1"/>
          <p:nvPr>
            <p:ph idx="12" type="sldNum"/>
          </p:nvPr>
        </p:nvSpPr>
        <p:spPr>
          <a:xfrm>
            <a:off x="6022975" y="8686800"/>
            <a:ext cx="8349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1125537" y="4343400"/>
            <a:ext cx="46069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Option1">
  <p:cSld name="Title Slide Option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47675" y="1680064"/>
            <a:ext cx="3683000" cy="2244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47675" y="4057650"/>
            <a:ext cx="3397250" cy="146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88AAB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AAB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AA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body"/>
          </p:nvPr>
        </p:nvSpPr>
        <p:spPr>
          <a:xfrm>
            <a:off x="447675" y="6265863"/>
            <a:ext cx="3962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/>
          <p:nvPr>
            <p:ph idx="3" type="pic"/>
          </p:nvPr>
        </p:nvSpPr>
        <p:spPr>
          <a:xfrm>
            <a:off x="4581524" y="0"/>
            <a:ext cx="4562475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anchorCtr="0" anchor="t" bIns="0" lIns="0" spcFirstLastPara="1" rIns="0" wrap="square" tIns="2592000"/>
          <a:lstStyle>
            <a:lvl1pPr lvl="0" marR="0" rtl="0" algn="ctr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mple Boxed Text with Image x3">
  <p:cSld name="Sample Boxed Text with Image x3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540000" y="417600"/>
            <a:ext cx="6359526" cy="9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76275" y="3503223"/>
            <a:ext cx="2362200" cy="4401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algn="ctr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552450" y="1685925"/>
            <a:ext cx="44958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/>
          <p:nvPr>
            <p:ph idx="3" type="pic"/>
          </p:nvPr>
        </p:nvSpPr>
        <p:spPr>
          <a:xfrm>
            <a:off x="539109" y="4067175"/>
            <a:ext cx="25848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anchorCtr="0" anchor="t" bIns="0" lIns="0" spcFirstLastPara="1" rIns="0" wrap="square" tIns="1152000"/>
          <a:lstStyle>
            <a:lvl1pPr lvl="0" marR="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4" type="body"/>
          </p:nvPr>
        </p:nvSpPr>
        <p:spPr>
          <a:xfrm>
            <a:off x="3419475" y="3503223"/>
            <a:ext cx="2362200" cy="4401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algn="ctr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"/>
          <p:cNvSpPr/>
          <p:nvPr>
            <p:ph idx="5" type="pic"/>
          </p:nvPr>
        </p:nvSpPr>
        <p:spPr>
          <a:xfrm>
            <a:off x="3282309" y="4067175"/>
            <a:ext cx="25848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anchorCtr="0" anchor="t" bIns="0" lIns="0" spcFirstLastPara="1" rIns="0" wrap="square" tIns="1152000"/>
          <a:lstStyle>
            <a:lvl1pPr lvl="0" marR="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6" type="body"/>
          </p:nvPr>
        </p:nvSpPr>
        <p:spPr>
          <a:xfrm>
            <a:off x="6162675" y="3503223"/>
            <a:ext cx="2362200" cy="4401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marR="0" algn="ctr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"/>
          <p:cNvSpPr/>
          <p:nvPr>
            <p:ph idx="7" type="pic"/>
          </p:nvPr>
        </p:nvSpPr>
        <p:spPr>
          <a:xfrm>
            <a:off x="6025509" y="4067175"/>
            <a:ext cx="25848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anchorCtr="0" anchor="t" bIns="0" lIns="0" spcFirstLastPara="1" rIns="0" wrap="square" tIns="1152000"/>
          <a:lstStyle>
            <a:lvl1pPr lvl="0" marR="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Subheading">
  <p:cSld name="Title and Subheading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541336" y="417600"/>
            <a:ext cx="7688263" cy="774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552450" y="1685925"/>
            <a:ext cx="44958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541336" y="417600"/>
            <a:ext cx="7688263" cy="774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mbered">
  <p:cSld name="Numbered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541338" y="417599"/>
            <a:ext cx="5081587" cy="11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542925" y="1809750"/>
            <a:ext cx="6496050" cy="3781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30200" lvl="0" marL="457200" marR="0" algn="l">
              <a:lnSpc>
                <a:spcPct val="11875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541338" y="417599"/>
            <a:ext cx="5081587" cy="10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542926" y="1704975"/>
            <a:ext cx="6059488" cy="3171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inal Slide Option2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6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60375" y="409575"/>
            <a:ext cx="1144587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type="title"/>
          </p:nvPr>
        </p:nvSpPr>
        <p:spPr>
          <a:xfrm>
            <a:off x="541337" y="417512"/>
            <a:ext cx="5983287" cy="906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534987" y="1704975"/>
            <a:ext cx="6000750" cy="4284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8464550" y="6503987"/>
            <a:ext cx="0" cy="8731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3282950" y="2378075"/>
            <a:ext cx="2584450" cy="1717675"/>
          </a:xfrm>
          <a:prstGeom prst="rect">
            <a:avLst/>
          </a:prstGeom>
          <a:solidFill>
            <a:srgbClr val="D4EA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6026150" y="2378075"/>
            <a:ext cx="2584450" cy="1717675"/>
          </a:xfrm>
          <a:prstGeom prst="rect">
            <a:avLst/>
          </a:prstGeom>
          <a:solidFill>
            <a:srgbClr val="D4EA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/>
          <p:nvPr/>
        </p:nvSpPr>
        <p:spPr>
          <a:xfrm>
            <a:off x="539750" y="2378075"/>
            <a:ext cx="2584450" cy="1717675"/>
          </a:xfrm>
          <a:prstGeom prst="rect">
            <a:avLst/>
          </a:prstGeom>
          <a:solidFill>
            <a:srgbClr val="D4EA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4950" y="2660650"/>
            <a:ext cx="552450" cy="10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7987" y="2657475"/>
            <a:ext cx="55245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7537" y="2646362"/>
            <a:ext cx="554037" cy="108426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541337" y="417512"/>
            <a:ext cx="5983287" cy="906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534987" y="1704975"/>
            <a:ext cx="6000750" cy="4284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541337" y="417512"/>
            <a:ext cx="5983287" cy="906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534987" y="1704975"/>
            <a:ext cx="6000750" cy="4284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0" name="Google Shape;40;p5"/>
          <p:cNvCxnSpPr/>
          <p:nvPr/>
        </p:nvCxnSpPr>
        <p:spPr>
          <a:xfrm>
            <a:off x="8464550" y="6503987"/>
            <a:ext cx="0" cy="8731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0062" y="6376987"/>
            <a:ext cx="917575" cy="279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4EAE4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00362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/>
          <p:nvPr>
            <p:ph type="title"/>
          </p:nvPr>
        </p:nvSpPr>
        <p:spPr>
          <a:xfrm>
            <a:off x="541337" y="417512"/>
            <a:ext cx="5983287" cy="906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534987" y="1704975"/>
            <a:ext cx="6000750" cy="4284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pearsonmylabandmastering.com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upport.pearson.com/getsupport/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support.pearson.com/getsupport/s/article/Deleting-Browser-Cached-Files-and-Cookies" TargetMode="External"/><Relationship Id="rId4" Type="http://schemas.openxmlformats.org/officeDocument/2006/relationships/hyperlink" Target="https://support.pearson.com/getsupport/s/article/Pop-Up-Blocker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pearsonmylabandmastering.com" TargetMode="External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ctrTitle"/>
          </p:nvPr>
        </p:nvSpPr>
        <p:spPr>
          <a:xfrm>
            <a:off x="0" y="2116125"/>
            <a:ext cx="4965300" cy="22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D4EAE4"/>
              </a:buClr>
              <a:buSzPts val="3600"/>
              <a:buFont typeface="Playfair Display"/>
              <a:buNone/>
            </a:pPr>
            <a:r>
              <a:rPr i="0" lang="en-US" sz="3600" u="none" cap="none" strike="noStrike">
                <a:solidFill>
                  <a:srgbClr val="D4EAE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Get Started with </a:t>
            </a:r>
            <a:br>
              <a:rPr i="0" lang="en-US" sz="3600" u="none" cap="none" strike="noStrike">
                <a:solidFill>
                  <a:srgbClr val="D4EAE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i="0" lang="en-US" sz="3600" u="none" cap="none" strike="noStrike">
                <a:solidFill>
                  <a:srgbClr val="D4EAE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Pearson </a:t>
            </a:r>
            <a:r>
              <a:rPr lang="en-US">
                <a:solidFill>
                  <a:srgbClr val="D4EAE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MyLab Stats</a:t>
            </a:r>
            <a:endParaRPr>
              <a:solidFill>
                <a:srgbClr val="D4EAE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D4EAE4"/>
              </a:buClr>
              <a:buSzPts val="3600"/>
              <a:buFont typeface="Playfair Display"/>
              <a:buNone/>
            </a:pPr>
            <a:r>
              <a:rPr b="0" lang="en-US">
                <a:latin typeface="Playfair Display"/>
                <a:ea typeface="Playfair Display"/>
                <a:cs typeface="Playfair Display"/>
                <a:sym typeface="Playfair Display"/>
              </a:rPr>
              <a:t>ECON 400</a:t>
            </a:r>
            <a:r>
              <a:rPr b="0" lang="en-US"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endParaRPr b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D4EAE4"/>
              </a:buClr>
              <a:buSzPts val="3600"/>
              <a:buFont typeface="Playfair Display"/>
              <a:buNone/>
            </a:pPr>
            <a:r>
              <a:rPr b="0" lang="en-US">
                <a:solidFill>
                  <a:srgbClr val="D4EAE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Intro to Statistics and Econometrics</a:t>
            </a:r>
            <a:endParaRPr b="0">
              <a:solidFill>
                <a:srgbClr val="D4EAE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D4EAE4"/>
              </a:buClr>
              <a:buSzPts val="3600"/>
              <a:buFont typeface="Playfair Display"/>
              <a:buNone/>
            </a:pPr>
            <a:r>
              <a:t/>
            </a:r>
            <a:endParaRPr>
              <a:solidFill>
                <a:srgbClr val="D4EAE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70" name="Google Shape;70;p13"/>
          <p:cNvCxnSpPr/>
          <p:nvPr/>
        </p:nvCxnSpPr>
        <p:spPr>
          <a:xfrm>
            <a:off x="8464550" y="6503987"/>
            <a:ext cx="0" cy="8731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" name="Google Shape;71;p13"/>
          <p:cNvSpPr txBox="1"/>
          <p:nvPr/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6294437" y="6494462"/>
            <a:ext cx="2135187" cy="115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Presentation Title Arial Bold 7 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7856537" y="161925"/>
            <a:ext cx="1071562" cy="222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by Tang Yau Hoong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2886" r="2884" t="0"/>
          <a:stretch/>
        </p:blipFill>
        <p:spPr>
          <a:xfrm>
            <a:off x="4965175" y="0"/>
            <a:ext cx="4251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497887" y="6489700"/>
            <a:ext cx="433500" cy="12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0050"/>
            <a:ext cx="8839198" cy="380428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1788750" y="291075"/>
            <a:ext cx="55665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</a:rPr>
              <a:t>IMPORTANT!</a:t>
            </a:r>
            <a:endParaRPr b="1"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497887" y="6489700"/>
            <a:ext cx="433500" cy="12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63" y="1276325"/>
            <a:ext cx="8193085" cy="4117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541337" y="417512"/>
            <a:ext cx="8229600" cy="1169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Congratulations! You’re now enrolled in your </a:t>
            </a:r>
            <a:r>
              <a:rPr b="0" lang="en-US" sz="2800">
                <a:latin typeface="Open Sans"/>
                <a:ea typeface="Open Sans"/>
                <a:cs typeface="Open Sans"/>
                <a:sym typeface="Open Sans"/>
              </a:rPr>
              <a:t>MyLab 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course.</a:t>
            </a: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657225" y="1587500"/>
            <a:ext cx="7493000" cy="801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Next time you want to access your MyLab course, go to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https://www.pearsonmylabandmastering.com</a:t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and Sign in. </a:t>
            </a:r>
            <a:r>
              <a:rPr b="1" i="0" lang="en-US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PLEASE BOOKMARK THIS SITE!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323" y="2717800"/>
            <a:ext cx="8171753" cy="34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541337" y="417512"/>
            <a:ext cx="82296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Need Help?</a:t>
            </a:r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541337" y="1247775"/>
            <a:ext cx="6986587" cy="801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99875" y="838775"/>
            <a:ext cx="8899800" cy="21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"/>
              <a:buNone/>
            </a:pPr>
            <a:r>
              <a:rPr b="0" i="0" lang="en-US" sz="3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Contact Pearson Support, 24/7, at </a:t>
            </a:r>
            <a:r>
              <a:rPr b="0" i="0" lang="en-US" sz="3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https://support.pearson.com/getsupport/s/</a:t>
            </a:r>
            <a:r>
              <a:rPr b="0" i="0" lang="en-US" sz="3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 → you can also start a live chat!</a:t>
            </a:r>
            <a:endParaRPr b="0" i="0" sz="30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"/>
              <a:buNone/>
            </a:pPr>
            <a:r>
              <a:t/>
            </a:r>
            <a:endParaRPr b="0" i="0" sz="30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"/>
              <a:buNone/>
            </a:pPr>
            <a:r>
              <a:rPr b="0" i="0" lang="en-US" sz="3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Call for dedicated student support: </a:t>
            </a:r>
            <a:r>
              <a:rPr b="0" i="0" lang="en-US" sz="3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1-844-677-6337</a:t>
            </a:r>
            <a:endParaRPr b="0" i="0" sz="3000" u="none" cap="none" strike="noStrike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pen Sans"/>
              <a:buNone/>
            </a:pPr>
            <a:r>
              <a:rPr b="1" i="0" lang="en-US" sz="3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System Requirements: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https://www.pearsonmylabandmastering.com/northamerica/myitlab/system-requirements-office-2016/</a:t>
            </a:r>
            <a:endParaRPr b="0" i="0" sz="2400" u="none" cap="none" strike="noStrike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541336" y="417600"/>
            <a:ext cx="76884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111375" y="1685925"/>
            <a:ext cx="8958300" cy="4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22222"/>
                </a:solidFill>
              </a:rPr>
              <a:t>Directions on how to delete browser cached files and cookies in Google Chrome, Mozilla Firefox, and Apple Safari:</a:t>
            </a:r>
            <a:endParaRPr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https://support.pearson.com/getsupport/s/article/Deleting-Browser-Cached-Files-and-Cookies</a:t>
            </a:r>
            <a:endParaRPr sz="24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rgbClr val="222222"/>
                </a:solidFill>
              </a:rPr>
              <a:t>Directions on how to turn off pop-up blockers in either Internet Explorer, Google Chrome, Mozilla Firefox and Apple Safari: </a:t>
            </a:r>
            <a:endParaRPr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https://support.pearson.com/getsupport/s/article/Pop-Up-Blockers</a:t>
            </a:r>
            <a:endParaRPr sz="24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 txBox="1"/>
          <p:nvPr>
            <p:ph idx="12" type="sldNum"/>
          </p:nvPr>
        </p:nvSpPr>
        <p:spPr>
          <a:xfrm>
            <a:off x="8497887" y="6489700"/>
            <a:ext cx="433500" cy="1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573087" y="1162050"/>
            <a:ext cx="6359525" cy="94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"/>
              <a:buNone/>
            </a:pPr>
            <a:r>
              <a:rPr b="1" i="0" lang="en-US" sz="3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need 3 things to register:</a:t>
            </a:r>
            <a:endParaRPr/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676275" y="3503612"/>
            <a:ext cx="2362200" cy="439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Email Address</a:t>
            </a:r>
            <a:endParaRPr/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3325812" y="3503612"/>
            <a:ext cx="2362200" cy="439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Course ID</a:t>
            </a:r>
            <a:endParaRPr/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6162675" y="3503612"/>
            <a:ext cx="2362200" cy="439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Access Code or Credit Card</a:t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541337" y="417512"/>
            <a:ext cx="8229600" cy="1169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Step 1. Go to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https://www.pearsonmylabandmastering.com</a:t>
            </a:r>
            <a:endParaRPr b="0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select </a:t>
            </a:r>
            <a:r>
              <a:rPr b="1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under Register Now.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474" y="2420450"/>
            <a:ext cx="8229601" cy="3450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541337" y="417512"/>
            <a:ext cx="8229600" cy="1169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Step 2. Select </a:t>
            </a: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OK! Register now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b="1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337" y="1179512"/>
            <a:ext cx="7881937" cy="25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541337" y="417512"/>
            <a:ext cx="8229600" cy="1169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Step 3. Enter your instructor’s Course ID and choose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Continue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337" y="1458025"/>
            <a:ext cx="74549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271450" y="4216505"/>
            <a:ext cx="8226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Section 001, Professor </a:t>
            </a:r>
            <a:r>
              <a:rPr b="1" lang="en-US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Turchi</a:t>
            </a:r>
            <a:r>
              <a:rPr b="1" i="0" lang="en-US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b="1" lang="en-US" sz="3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turchi43452</a:t>
            </a:r>
            <a:endParaRPr b="1" i="0" sz="36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t/>
            </a:r>
            <a:endParaRPr b="1" i="0" sz="36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539750" y="417512"/>
            <a:ext cx="8391525" cy="1169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Step 4. Create a Pearson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username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password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or</a:t>
            </a: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Sign In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 a username and password</a:t>
            </a:r>
            <a:r>
              <a:rPr b="0" lang="en-US" sz="2800"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already have an account if you’ve </a:t>
            </a:r>
            <a:r>
              <a:rPr b="0" lang="en-US" sz="2800">
                <a:latin typeface="Open Sans"/>
                <a:ea typeface="Open Sans"/>
                <a:cs typeface="Open Sans"/>
                <a:sym typeface="Open Sans"/>
              </a:rPr>
              <a:t>ever used a 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Pearson product (e.g. Mastering).</a:t>
            </a:r>
            <a:b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49" y="2791500"/>
            <a:ext cx="7000775" cy="35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541337" y="273050"/>
            <a:ext cx="6986587" cy="2241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330200" y="273050"/>
            <a:ext cx="8483700" cy="21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7FA3"/>
              </a:buClr>
              <a:buSzPts val="2800"/>
              <a:buFont typeface="Open Sans"/>
              <a:buNone/>
            </a:pPr>
            <a:r>
              <a:rPr b="0" i="0" lang="en-US" sz="2400" u="none" cap="none" strike="noStrike">
                <a:solidFill>
                  <a:srgbClr val="007FA3"/>
                </a:solidFill>
                <a:latin typeface="Open Sans"/>
                <a:ea typeface="Open Sans"/>
                <a:cs typeface="Open Sans"/>
                <a:sym typeface="Open Sans"/>
              </a:rPr>
              <a:t>Step 5. Select an access option.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7FA3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7FA3"/>
                </a:solidFill>
                <a:latin typeface="Open Sans"/>
                <a:ea typeface="Open Sans"/>
                <a:cs typeface="Open Sans"/>
                <a:sym typeface="Open Sans"/>
              </a:rPr>
              <a:t>Enter the access code that came with your textbook or was purchased separately from the bookstore.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7FA3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7FA3"/>
                </a:solidFill>
                <a:latin typeface="Open Sans"/>
                <a:ea typeface="Open Sans"/>
                <a:cs typeface="Open Sans"/>
                <a:sym typeface="Open Sans"/>
              </a:rPr>
              <a:t>Buy access using a credit card or PayPal account.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613" y="2576500"/>
            <a:ext cx="690077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497887" y="6489700"/>
            <a:ext cx="433500" cy="12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908475"/>
            <a:ext cx="8839199" cy="2071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siness Statistics Plus MyLab Statistics with Pearson eText -- Title-Specific Access Card Package, 10th Edition"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0" y="1672076"/>
            <a:ext cx="1524000" cy="1943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29" name="Google Shape;129;p20"/>
          <p:cNvSpPr txBox="1"/>
          <p:nvPr/>
        </p:nvSpPr>
        <p:spPr>
          <a:xfrm>
            <a:off x="304800" y="304800"/>
            <a:ext cx="8290500" cy="15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63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MyLab Statistics with Pearson eText -- Standalone Access Card -- for Business Statistics: A Decision-Making Approach, 10th Edition</a:t>
            </a:r>
            <a:endParaRPr sz="23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63500" rtl="0" algn="ctr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None/>
            </a:pPr>
            <a:r>
              <a:t/>
            </a:r>
            <a:endParaRPr b="1" sz="225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539750" y="417512"/>
            <a:ext cx="8391525" cy="1169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Step 6. From the You’re Done page, select </a:t>
            </a: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 to My Courses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8497887" y="6489700"/>
            <a:ext cx="433387" cy="125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fld id="{00000000-1234-1234-1234-123412341234}" type="slidenum">
              <a:rPr b="1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497012"/>
            <a:ext cx="4410075" cy="45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6_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2_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